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6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174" autoAdjust="0"/>
  </p:normalViewPr>
  <p:slideViewPr>
    <p:cSldViewPr snapToGrid="0">
      <p:cViewPr varScale="1">
        <p:scale>
          <a:sx n="86" d="100"/>
          <a:sy n="86" d="100"/>
        </p:scale>
        <p:origin x="14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16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875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69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27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18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49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437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65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9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02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94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EB94C-DF8B-4FF3-8656-D2A27604447B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76254-FD3C-4691-85F7-F0745CE0A1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70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file.net/preview/6310389/page:6" TargetMode="External"/><Relationship Id="rId2" Type="http://schemas.openxmlformats.org/officeDocument/2006/relationships/hyperlink" Target="https://rtf.urfu.ru/fileadmin/user_upload/site_18506/Zaoch/Konspekt_lekcii__AIUS_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andex.ru/images" TargetMode="External"/><Relationship Id="rId4" Type="http://schemas.openxmlformats.org/officeDocument/2006/relationships/hyperlink" Target="https://novainfo.ru/article/1746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42697" y="2114550"/>
            <a:ext cx="7648575" cy="2028825"/>
          </a:xfrm>
        </p:spPr>
        <p:txBody>
          <a:bodyPr>
            <a:noAutofit/>
          </a:bodyPr>
          <a:lstStyle/>
          <a:p>
            <a:r>
              <a:rPr lang="ru-RU" sz="4400" b="1" dirty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Автоматизированные информационные системы для пассажиров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94984" y="726417"/>
            <a:ext cx="9144000" cy="1655762"/>
          </a:xfrm>
        </p:spPr>
        <p:txBody>
          <a:bodyPr/>
          <a:lstStyle/>
          <a:p>
            <a:r>
              <a:rPr lang="ru-RU" sz="2000" b="1" dirty="0">
                <a:solidFill>
                  <a:schemeClr val="bg1"/>
                </a:solidFill>
                <a:effectLst>
                  <a:glow rad="101600">
                    <a:schemeClr val="tx1">
                      <a:lumMod val="85000"/>
                      <a:lumOff val="15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Государственное бюджетное профессиональное образовательное учреждение города Москвы "Московский автомобильно-дорожный колледж им. А.А. Николаева"</a:t>
            </a:r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04850" y="5934670"/>
            <a:ext cx="278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glow rad="101600">
                    <a:schemeClr val="tx1">
                      <a:lumMod val="85000"/>
                      <a:lumOff val="15000"/>
                      <a:alpha val="60000"/>
                    </a:schemeClr>
                  </a:glow>
                </a:effectLst>
              </a:rPr>
              <a:t>Руководитель: </a:t>
            </a:r>
          </a:p>
          <a:p>
            <a:r>
              <a:rPr lang="ru-RU" dirty="0">
                <a:solidFill>
                  <a:schemeClr val="bg1"/>
                </a:solidFill>
                <a:effectLst>
                  <a:glow rad="101600">
                    <a:schemeClr val="tx1">
                      <a:lumMod val="85000"/>
                      <a:lumOff val="15000"/>
                      <a:alpha val="60000"/>
                    </a:schemeClr>
                  </a:glow>
                </a:effectLst>
              </a:rPr>
              <a:t>Исупова Л. М.</a:t>
            </a: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479234" y="5934670"/>
            <a:ext cx="25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glow rad="101600">
                    <a:schemeClr val="tx1">
                      <a:lumMod val="85000"/>
                      <a:lumOff val="15000"/>
                      <a:alpha val="60000"/>
                    </a:schemeClr>
                  </a:glow>
                </a:effectLst>
              </a:rPr>
              <a:t>Автор: Копачински Ольга, группа 2ИП1</a:t>
            </a:r>
          </a:p>
        </p:txBody>
      </p:sp>
    </p:spTree>
    <p:extLst>
      <p:ext uri="{BB962C8B-B14F-4D97-AF65-F5344CB8AC3E}">
        <p14:creationId xmlns:p14="http://schemas.microsoft.com/office/powerpoint/2010/main" val="367947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896AD9-78E0-E28A-764D-97763866E0AD}"/>
              </a:ext>
            </a:extLst>
          </p:cNvPr>
          <p:cNvSpPr txBox="1"/>
          <p:nvPr/>
        </p:nvSpPr>
        <p:spPr>
          <a:xfrm>
            <a:off x="1037063" y="1795347"/>
            <a:ext cx="10069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ru-RU" sz="2000" b="1" i="1" dirty="0">
                <a:latin typeface="Georgia" panose="02040502050405020303" pitchFamily="18" charset="0"/>
              </a:rPr>
              <a:t>Системы самообслуживания на аэропортах - включают автоматизированные киоски регистрации, багажных сборов, паспортного контроля, самообслуживания при сдаче и получении багажа, а также при проходе безопасности.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16C2F-4B14-698F-B539-A6FDEAA5EDE8}"/>
              </a:ext>
            </a:extLst>
          </p:cNvPr>
          <p:cNvSpPr txBox="1"/>
          <p:nvPr/>
        </p:nvSpPr>
        <p:spPr>
          <a:xfrm>
            <a:off x="1194535" y="487296"/>
            <a:ext cx="9389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самообслуживания на аэропортах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FE945-3063-DEDC-0C3B-181A7A635D9D}"/>
              </a:ext>
            </a:extLst>
          </p:cNvPr>
          <p:cNvSpPr txBox="1"/>
          <p:nvPr/>
        </p:nvSpPr>
        <p:spPr>
          <a:xfrm>
            <a:off x="1784195" y="4047893"/>
            <a:ext cx="53191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Самообслуживание регистрации и печати посадочных талонов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Самообслуживание при паспортном контроле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Самообслуживание покупки билетов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Самообслуживание заказа еды и напитков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C53C30-E4A8-25DE-03D1-C05FAED2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333" l="10000" r="90000">
                        <a14:foregroundMark x1="24556" y1="49333" x2="30000" y2="70333"/>
                        <a14:foregroundMark x1="21000" y1="34833" x2="25444" y2="72667"/>
                        <a14:foregroundMark x1="25444" y1="72667" x2="26444" y2="75833"/>
                        <a14:foregroundMark x1="35111" y1="52667" x2="38222" y2="60667"/>
                        <a14:foregroundMark x1="38222" y1="60667" x2="40556" y2="82167"/>
                        <a14:foregroundMark x1="40556" y1="82167" x2="31222" y2="94667"/>
                        <a14:foregroundMark x1="24889" y1="97333" x2="32222" y2="97333"/>
                        <a14:foregroundMark x1="32222" y1="97333" x2="41778" y2="97333"/>
                        <a14:foregroundMark x1="41778" y1="97333" x2="44667" y2="97333"/>
                        <a14:foregroundMark x1="54889" y1="56000" x2="56444" y2="64000"/>
                        <a14:foregroundMark x1="54889" y1="50333" x2="57725" y2="66720"/>
                        <a14:foregroundMark x1="57323" y1="67667" x2="56667" y2="67667"/>
                        <a14:foregroundMark x1="57333" y1="57667" x2="57556" y2="63333"/>
                        <a14:backgroundMark x1="14444" y1="22167" x2="19111" y2="23167"/>
                        <a14:backgroundMark x1="20667" y1="24500" x2="20000" y2="24667"/>
                        <a14:backgroundMark x1="16222" y1="29000" x2="15556" y2="47167"/>
                        <a14:backgroundMark x1="15556" y1="47167" x2="17000" y2="51500"/>
                        <a14:backgroundMark x1="16667" y1="39000" x2="18000" y2="41667"/>
                        <a14:backgroundMark x1="17222" y1="32000" x2="17778" y2="40500"/>
                        <a14:backgroundMark x1="17778" y1="40500" x2="17778" y2="40500"/>
                        <a14:backgroundMark x1="72444" y1="20167" x2="76333" y2="24333"/>
                        <a14:backgroundMark x1="57111" y1="68167" x2="58000" y2="68167"/>
                        <a14:backgroundMark x1="55778" y1="26167" x2="66889" y2="39333"/>
                        <a14:backgroundMark x1="82222" y1="31167" x2="92333" y2="40167"/>
                        <a14:backgroundMark x1="55333" y1="31000" x2="58444" y2="39000"/>
                        <a14:backgroundMark x1="54556" y1="24833" x2="56000" y2="31333"/>
                        <a14:backgroundMark x1="11111" y1="64667" x2="17333" y2="68000"/>
                        <a14:backgroundMark x1="19444" y1="81500" x2="18111" y2="8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805" y="3118786"/>
            <a:ext cx="3375000" cy="2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12C1E9-A80C-AD87-274C-8A2F0062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6" b="99797" l="10000" r="90000">
                        <a14:foregroundMark x1="49730" y1="11789" x2="39189" y2="11789"/>
                        <a14:foregroundMark x1="66486" y1="3659" x2="69189" y2="2439"/>
                        <a14:foregroundMark x1="57973" y1="59146" x2="56081" y2="78049"/>
                        <a14:foregroundMark x1="71622" y1="58943" x2="70811" y2="89431"/>
                        <a14:foregroundMark x1="70811" y1="89431" x2="70811" y2="89431"/>
                        <a14:foregroundMark x1="74730" y1="54472" x2="72568" y2="6098"/>
                        <a14:foregroundMark x1="77838" y1="64431" x2="77432" y2="90041"/>
                        <a14:foregroundMark x1="46216" y1="66057" x2="51757" y2="80894"/>
                        <a14:foregroundMark x1="51757" y1="80894" x2="50946" y2="69106"/>
                        <a14:foregroundMark x1="50946" y1="69106" x2="45135" y2="55894"/>
                        <a14:foregroundMark x1="44054" y1="66870" x2="44054" y2="79268"/>
                        <a14:foregroundMark x1="44054" y1="79268" x2="56622" y2="93496"/>
                        <a14:foregroundMark x1="56622" y1="93496" x2="33108" y2="96748"/>
                        <a14:foregroundMark x1="33108" y1="96748" x2="40541" y2="93089"/>
                        <a14:foregroundMark x1="78243" y1="84553" x2="65270" y2="45528"/>
                        <a14:foregroundMark x1="65270" y1="45528" x2="62568" y2="15650"/>
                        <a14:foregroundMark x1="45135" y1="26016" x2="43108" y2="84350"/>
                        <a14:foregroundMark x1="43108" y1="84350" x2="36486" y2="94309"/>
                        <a14:foregroundMark x1="36486" y1="94309" x2="26622" y2="99797"/>
                        <a14:foregroundMark x1="78108" y1="83943" x2="76892" y2="98171"/>
                        <a14:foregroundMark x1="79459" y1="86789" x2="78378" y2="92683"/>
                        <a14:foregroundMark x1="78784" y1="90854" x2="79324" y2="96341"/>
                        <a14:foregroundMark x1="31757" y1="15447" x2="32162" y2="25203"/>
                        <a14:backgroundMark x1="29324" y1="48780" x2="29865" y2="57317"/>
                        <a14:backgroundMark x1="25811" y1="62195" x2="22568" y2="60366"/>
                        <a14:backgroundMark x1="83243" y1="31301" x2="80135" y2="41260"/>
                        <a14:backgroundMark x1="76757" y1="407" x2="78108" y2="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917" y="4047893"/>
            <a:ext cx="3481890" cy="247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22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5DC517-5F19-41D1-53C3-9100CE661158}"/>
              </a:ext>
            </a:extLst>
          </p:cNvPr>
          <p:cNvSpPr txBox="1"/>
          <p:nvPr/>
        </p:nvSpPr>
        <p:spPr>
          <a:xfrm>
            <a:off x="1092820" y="365614"/>
            <a:ext cx="80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контроля безопасности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DF039-FF31-BF9D-37B2-E867020E3A8C}"/>
              </a:ext>
            </a:extLst>
          </p:cNvPr>
          <p:cNvSpPr txBox="1"/>
          <p:nvPr/>
        </p:nvSpPr>
        <p:spPr>
          <a:xfrm>
            <a:off x="1092820" y="1843061"/>
            <a:ext cx="10320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i="1" dirty="0">
                <a:latin typeface="Georgia" panose="02040502050405020303" pitchFamily="18" charset="0"/>
              </a:rPr>
              <a:t>Системы контроля безопасности – обеспечивают безопасность пассажиров при проходе через таможенные контрольные точки, используя технологии распознавания лиц, сканеры отпечатков пальцев и другие средства идентификации.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4B64C-53B4-44C6-27E3-615998E06979}"/>
              </a:ext>
            </a:extLst>
          </p:cNvPr>
          <p:cNvSpPr txBox="1"/>
          <p:nvPr/>
        </p:nvSpPr>
        <p:spPr>
          <a:xfrm>
            <a:off x="1165304" y="3813717"/>
            <a:ext cx="38880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Системы видеонаблюдения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Системы контроля доступа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Системы тревоги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453959-840A-0214-6576-1721F905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4333" l="5750" r="99500">
                        <a14:foregroundMark x1="70083" y1="8333" x2="73167" y2="8917"/>
                        <a14:foregroundMark x1="91500" y1="16917" x2="96083" y2="14000"/>
                        <a14:foregroundMark x1="89417" y1="32500" x2="89083" y2="35583"/>
                        <a14:foregroundMark x1="85333" y1="15417" x2="84333" y2="15917"/>
                        <a14:foregroundMark x1="96917" y1="8583" x2="95750" y2="7500"/>
                        <a14:foregroundMark x1="93000" y1="35083" x2="91667" y2="36583"/>
                        <a14:foregroundMark x1="93167" y1="28333" x2="89583" y2="29583"/>
                        <a14:foregroundMark x1="91667" y1="26833" x2="91333" y2="26167"/>
                        <a14:foregroundMark x1="97250" y1="31417" x2="96083" y2="29083"/>
                        <a14:foregroundMark x1="99500" y1="35750" x2="99333" y2="33667"/>
                        <a14:foregroundMark x1="32667" y1="49750" x2="27917" y2="48917"/>
                        <a14:foregroundMark x1="6167" y1="45000" x2="8417" y2="38167"/>
                        <a14:foregroundMark x1="8417" y1="38167" x2="8083" y2="27250"/>
                        <a14:foregroundMark x1="8083" y1="27250" x2="9250" y2="24417"/>
                        <a14:foregroundMark x1="83750" y1="74500" x2="85333" y2="73500"/>
                        <a14:foregroundMark x1="63750" y1="81750" x2="71333" y2="80000"/>
                        <a14:foregroundMark x1="71333" y1="80000" x2="69917" y2="80167"/>
                        <a14:foregroundMark x1="12833" y1="85500" x2="14417" y2="78333"/>
                        <a14:foregroundMark x1="20917" y1="86667" x2="13333" y2="80250"/>
                        <a14:foregroundMark x1="13333" y1="80250" x2="9250" y2="81667"/>
                        <a14:foregroundMark x1="21917" y1="89583" x2="5833" y2="83750"/>
                        <a14:foregroundMark x1="21250" y1="92833" x2="20333" y2="94333"/>
                        <a14:foregroundMark x1="20167" y1="61333" x2="58333" y2="65167"/>
                        <a14:foregroundMark x1="7917" y1="8000" x2="10583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917" y="3148217"/>
            <a:ext cx="3044283" cy="304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9B7BDA5-A839-09C3-7800-13B915DC6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5879" y1="11988" x2="76953" y2="27047"/>
                        <a14:backgroundMark x1="77930" y1="45906" x2="74414" y2="31725"/>
                        <a14:backgroundMark x1="74414" y1="31725" x2="74414" y2="31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781" y="-416894"/>
            <a:ext cx="4278163" cy="285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39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CE4F66-4D15-DF83-E2EC-5F67A4490B6E}"/>
              </a:ext>
            </a:extLst>
          </p:cNvPr>
          <p:cNvSpPr txBox="1"/>
          <p:nvPr/>
        </p:nvSpPr>
        <p:spPr>
          <a:xfrm>
            <a:off x="2263698" y="412595"/>
            <a:ext cx="7426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автоматизации офисов продаж или службы поддержки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09BA3-B655-676E-F2D9-EA4870349F73}"/>
              </a:ext>
            </a:extLst>
          </p:cNvPr>
          <p:cNvSpPr txBox="1"/>
          <p:nvPr/>
        </p:nvSpPr>
        <p:spPr>
          <a:xfrm>
            <a:off x="919975" y="2002300"/>
            <a:ext cx="10627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i="1" dirty="0">
                <a:latin typeface="Georgia" panose="02040502050405020303" pitchFamily="18" charset="0"/>
              </a:rPr>
              <a:t>Системы автоматизации офисов продаж или службы поддержки – позволяют сотрудникам регистрации или службы поддержки быстро и эффективно обрабатывать запросы и проблемы пассажиров.</a:t>
            </a:r>
          </a:p>
          <a:p>
            <a:br>
              <a:rPr lang="ru-RU" dirty="0"/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93684-34FE-AE43-6772-272631D2E46A}"/>
              </a:ext>
            </a:extLst>
          </p:cNvPr>
          <p:cNvSpPr txBox="1"/>
          <p:nvPr/>
        </p:nvSpPr>
        <p:spPr>
          <a:xfrm>
            <a:off x="1170879" y="4315522"/>
            <a:ext cx="42263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Helpdesk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Системы автоматизации продаж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Системы автоматизации продаж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DBC8EA-3922-B0FB-FFD0-46A7956F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038" y="3653314"/>
            <a:ext cx="3163971" cy="219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0F29BDC-A72F-D459-C810-4C94E8FFA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32" y="4402928"/>
            <a:ext cx="3872028" cy="240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271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029F3-FD17-EA5E-BB4D-0412F789B1B4}"/>
              </a:ext>
            </a:extLst>
          </p:cNvPr>
          <p:cNvSpPr txBox="1"/>
          <p:nvPr/>
        </p:nvSpPr>
        <p:spPr>
          <a:xfrm>
            <a:off x="5151863" y="245328"/>
            <a:ext cx="543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2E3D7-4D4D-F458-387B-96FC59B8FDF8}"/>
              </a:ext>
            </a:extLst>
          </p:cNvPr>
          <p:cNvSpPr txBox="1"/>
          <p:nvPr/>
        </p:nvSpPr>
        <p:spPr>
          <a:xfrm>
            <a:off x="1070517" y="1873404"/>
            <a:ext cx="1044869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latin typeface="Georgia" panose="02040502050405020303" pitchFamily="18" charset="0"/>
              </a:rPr>
              <a:t>Основной целью АИС для пассажиров является организация наилучшего опыта путешествия для пассажиров. Удобная и легкая навигация, быстрое получение информации, возможность осуществлять бронирование и покупку билетов в любое время и с любого устройства, доступ к дополнительным услугам - все это помогает сделать процесс путешествия комфортнее и приятнее для пассажиров.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701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450D5B-C4B5-B635-1421-DF40A01E33A9}"/>
              </a:ext>
            </a:extLst>
          </p:cNvPr>
          <p:cNvSpPr txBox="1"/>
          <p:nvPr/>
        </p:nvSpPr>
        <p:spPr>
          <a:xfrm>
            <a:off x="535259" y="72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F1AAD-79E2-9F5A-E786-F9C8CB4C9B2F}"/>
              </a:ext>
            </a:extLst>
          </p:cNvPr>
          <p:cNvSpPr txBox="1"/>
          <p:nvPr/>
        </p:nvSpPr>
        <p:spPr>
          <a:xfrm>
            <a:off x="4850780" y="263164"/>
            <a:ext cx="6110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9F706-D3A2-B55F-E729-BA4E296DAB47}"/>
              </a:ext>
            </a:extLst>
          </p:cNvPr>
          <p:cNvSpPr txBox="1"/>
          <p:nvPr/>
        </p:nvSpPr>
        <p:spPr>
          <a:xfrm>
            <a:off x="719990" y="2040672"/>
            <a:ext cx="116641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Автоматизированные информационные системы: определение.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https://rtf.urfu.ru/fileadmin/user_upload/site_18506/Zaoch/Konspekt_lekcii__AIUS_.pdf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(Дата обращения: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24.10.2023).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Автоматизированные информационные системы: виды АИС для пассажиров.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https://studfile.net/preview/6310389/page:6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(Дата обращения: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27.10.2023).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Автоматизированные информационные системы: какие примеры можно привести.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hlinkClick r:id="rId4"/>
              </a:rPr>
              <a:t>https://novainfo.ru/article/17462</a:t>
            </a:r>
            <a:r>
              <a:rPr lang="ru-RU" dirty="0"/>
              <a:t> </a:t>
            </a:r>
            <a:r>
              <a:rPr lang="ru-RU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(Дата обращения: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27.10.2023).</a:t>
            </a:r>
          </a:p>
          <a:p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картинки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https://yandex.ru/images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(Дата обращения: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27.10.2023 и 26.10.2023).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9225" y="114300"/>
            <a:ext cx="1229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</a:t>
            </a:r>
            <a:r>
              <a:rPr lang="ru-RU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3250" y="1912452"/>
            <a:ext cx="9486900" cy="219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ru-RU" sz="2400" b="1" i="1" dirty="0">
                <a:latin typeface="Georgia" panose="02040502050405020303" pitchFamily="18" charset="0"/>
              </a:rPr>
              <a:t>Что такое АИС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ru-RU" sz="2400" b="1" i="1" dirty="0">
                <a:latin typeface="Georgia" panose="02040502050405020303" pitchFamily="18" charset="0"/>
              </a:rPr>
              <a:t>Какая цель АИС для пассажиров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ru-RU" sz="2400" b="1" i="1" dirty="0">
                <a:latin typeface="Georgia" panose="02040502050405020303" pitchFamily="18" charset="0"/>
              </a:rPr>
              <a:t>Виды АИС для пассажиров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209800" y="1085850"/>
            <a:ext cx="0" cy="38481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36997" y="-300016"/>
            <a:ext cx="79255" cy="389568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08422" y="-300016"/>
            <a:ext cx="79255" cy="389568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872" y="1608197"/>
            <a:ext cx="79255" cy="389568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8161399" y="2925485"/>
            <a:ext cx="7925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2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BD6844-A430-6EC3-E73C-C9A874775DC0}"/>
              </a:ext>
            </a:extLst>
          </p:cNvPr>
          <p:cNvSpPr txBox="1"/>
          <p:nvPr/>
        </p:nvSpPr>
        <p:spPr>
          <a:xfrm>
            <a:off x="4315522" y="356839"/>
            <a:ext cx="408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E025D-36EC-7706-327C-4ADB9FDA43B0}"/>
              </a:ext>
            </a:extLst>
          </p:cNvPr>
          <p:cNvSpPr txBox="1"/>
          <p:nvPr/>
        </p:nvSpPr>
        <p:spPr>
          <a:xfrm>
            <a:off x="1042639" y="2107580"/>
            <a:ext cx="10627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 тема будет очень актуальна всё время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как каждый человек когда либо сталкивается с поездками куда либо.</a:t>
            </a:r>
          </a:p>
        </p:txBody>
      </p:sp>
    </p:spTree>
    <p:extLst>
      <p:ext uri="{BB962C8B-B14F-4D97-AF65-F5344CB8AC3E}">
        <p14:creationId xmlns:p14="http://schemas.microsoft.com/office/powerpoint/2010/main" val="43098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7275" y="219075"/>
            <a:ext cx="823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526" y="1467779"/>
            <a:ext cx="10668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внедрение автоматизированных информационной системы для пассажиров.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CF342-51FD-824B-1DCB-C12B7D32BD3A}"/>
              </a:ext>
            </a:extLst>
          </p:cNvPr>
          <p:cNvSpPr txBox="1"/>
          <p:nvPr/>
        </p:nvSpPr>
        <p:spPr>
          <a:xfrm>
            <a:off x="4867275" y="2654927"/>
            <a:ext cx="476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FA2C6-2A42-FFB3-7CAE-70FAB02DE9AE}"/>
              </a:ext>
            </a:extLst>
          </p:cNvPr>
          <p:cNvSpPr txBox="1"/>
          <p:nvPr/>
        </p:nvSpPr>
        <p:spPr>
          <a:xfrm>
            <a:off x="858644" y="3701916"/>
            <a:ext cx="108835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Узнать что такое АИС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полную информацию по заданной теме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собранную информацию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785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D344E-5E2D-98C7-6473-7CD2FBFF5EA9}"/>
              </a:ext>
            </a:extLst>
          </p:cNvPr>
          <p:cNvSpPr txBox="1"/>
          <p:nvPr/>
        </p:nvSpPr>
        <p:spPr>
          <a:xfrm>
            <a:off x="3858322" y="345687"/>
            <a:ext cx="5196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</a:t>
            </a:r>
            <a:r>
              <a:rPr lang="ru-RU" dirty="0"/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8E01-2E39-60A9-623A-49FA6E223969}"/>
              </a:ext>
            </a:extLst>
          </p:cNvPr>
          <p:cNvSpPr txBox="1"/>
          <p:nvPr/>
        </p:nvSpPr>
        <p:spPr>
          <a:xfrm>
            <a:off x="769435" y="2486722"/>
            <a:ext cx="10995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Автоматизированные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пассажиров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CE104-4B2D-8100-0EC3-9536F492B6A8}"/>
              </a:ext>
            </a:extLst>
          </p:cNvPr>
          <p:cNvSpPr txBox="1"/>
          <p:nvPr/>
        </p:nvSpPr>
        <p:spPr>
          <a:xfrm>
            <a:off x="3858322" y="3429000"/>
            <a:ext cx="6077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</a:t>
            </a:r>
            <a:r>
              <a:rPr lang="ru-RU" sz="1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</a:t>
            </a:r>
          </a:p>
          <a:p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AF324-C1AB-7BFF-1A7A-BFDF4B57C05A}"/>
              </a:ext>
            </a:extLst>
          </p:cNvPr>
          <p:cNvSpPr txBox="1"/>
          <p:nvPr/>
        </p:nvSpPr>
        <p:spPr>
          <a:xfrm>
            <a:off x="4159405" y="4622624"/>
            <a:ext cx="7393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АИС в аэропортах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BBA420-4AC7-1741-8E4D-8AE606897AD7}"/>
              </a:ext>
            </a:extLst>
          </p:cNvPr>
          <p:cNvSpPr/>
          <p:nvPr/>
        </p:nvSpPr>
        <p:spPr>
          <a:xfrm>
            <a:off x="490654" y="2015583"/>
            <a:ext cx="11374244" cy="1413417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618370B-3C34-7592-01E8-9776A622FE4A}"/>
              </a:ext>
            </a:extLst>
          </p:cNvPr>
          <p:cNvSpPr/>
          <p:nvPr/>
        </p:nvSpPr>
        <p:spPr>
          <a:xfrm>
            <a:off x="3512633" y="4393580"/>
            <a:ext cx="4538547" cy="1077219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97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824" y="0"/>
            <a:ext cx="4067175" cy="6858000"/>
          </a:xfrm>
          <a:prstGeom prst="homePlate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497" y="2479238"/>
            <a:ext cx="8384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Автоматизированная информационная система (АИС) — программно-аппаратный комплекс для авторизации деятельности организации, который обеспечивает хранение, передачу и обработку информации</a:t>
            </a:r>
            <a:r>
              <a:rPr lang="ru-RU" sz="2000" dirty="0"/>
              <a:t>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828925" y="373528"/>
            <a:ext cx="644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АИС простыми словами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8628611" y="188359"/>
            <a:ext cx="1820487" cy="30757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930726">
            <a:off x="8618277" y="3520341"/>
            <a:ext cx="1841152" cy="30970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736" y="235345"/>
            <a:ext cx="1841152" cy="30970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902" y="284885"/>
            <a:ext cx="1841152" cy="309703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550" y="331963"/>
            <a:ext cx="1841152" cy="309703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547" y="320756"/>
            <a:ext cx="1841152" cy="30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4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600" y="257175"/>
            <a:ext cx="344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4900" y="1504950"/>
            <a:ext cx="101631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ru-RU" sz="2400" b="1" i="1" dirty="0">
                <a:latin typeface="Georgia" panose="02040502050405020303" pitchFamily="18" charset="0"/>
              </a:rPr>
              <a:t>Предоставление информации о рейсах и расписания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ru-RU" sz="2400" b="1" i="1" dirty="0">
                <a:latin typeface="Georgia" panose="02040502050405020303" pitchFamily="18" charset="0"/>
              </a:rPr>
              <a:t>Бронирование и покупка билетов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ru-RU" sz="2400" b="1" i="1" dirty="0">
                <a:latin typeface="Georgia" panose="02040502050405020303" pitchFamily="18" charset="0"/>
              </a:rPr>
              <a:t>Управление багажом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ru-RU" sz="2400" b="1" i="1" dirty="0">
                <a:latin typeface="Georgia" panose="02040502050405020303" pitchFamily="18" charset="0"/>
              </a:rPr>
              <a:t>Уведомления и оповещения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ru-RU" sz="2400" b="1" i="1" dirty="0">
                <a:latin typeface="Georgia" panose="02040502050405020303" pitchFamily="18" charset="0"/>
              </a:rPr>
              <a:t>Интерактивная карта аэропорта, вокзала, портах.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5250" y="5867399"/>
            <a:ext cx="12287248" cy="990599"/>
          </a:xfrm>
          <a:prstGeom prst="halfFrame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0" y="0"/>
            <a:ext cx="12290601" cy="99373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725" y="496867"/>
            <a:ext cx="79255" cy="389568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97" y="2100284"/>
            <a:ext cx="7925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7525" y="304800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АИС для пассажиров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04975" y="1962150"/>
            <a:ext cx="10410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latin typeface="Georgia" panose="02040502050405020303" pitchFamily="18" charset="0"/>
              </a:rPr>
              <a:t>Системы электронного бронирования (ЭБТ) - позволяют пассажирам бронировать и покупать авиабилеты, а также осуществлять выбор места в самолете и получать электронные посадочные талоны.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04975" y="4029075"/>
            <a:ext cx="8172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Сайты и приложения для бронирования: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OneTwoTrip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City.Travel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Biletix</a:t>
            </a:r>
            <a:endParaRPr lang="en-US" b="1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009423"/>
            <a:ext cx="5353050" cy="28103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12" b="89912" l="4924" r="93787">
                        <a14:foregroundMark x1="9027" y1="44602" x2="9730" y2="49381"/>
                        <a14:foregroundMark x1="5041" y1="45133" x2="6800" y2="44071"/>
                        <a14:foregroundMark x1="41149" y1="44602" x2="37632" y2="44602"/>
                        <a14:foregroundMark x1="35991" y1="49027" x2="35522" y2="46549"/>
                        <a14:foregroundMark x1="35053" y1="50973" x2="35053" y2="50973"/>
                        <a14:foregroundMark x1="36225" y1="55044" x2="40094" y2="57876"/>
                        <a14:foregroundMark x1="44666" y1="49558" x2="45018" y2="57522"/>
                        <a14:foregroundMark x1="44783" y1="44779" x2="44666" y2="44779"/>
                        <a14:foregroundMark x1="47597" y1="47611" x2="47362" y2="56283"/>
                        <a14:foregroundMark x1="48417" y1="50088" x2="49824" y2="48673"/>
                        <a14:foregroundMark x1="52052" y1="49558" x2="54631" y2="57876"/>
                        <a14:foregroundMark x1="57679" y1="49558" x2="54396" y2="60885"/>
                        <a14:foregroundMark x1="60258" y1="44071" x2="67175" y2="43894"/>
                        <a14:foregroundMark x1="64244" y1="45487" x2="64361" y2="57345"/>
                        <a14:foregroundMark x1="61079" y1="57876" x2="61079" y2="57876"/>
                        <a14:foregroundMark x1="68347" y1="50796" x2="68113" y2="57522"/>
                        <a14:foregroundMark x1="74912" y1="49558" x2="76671" y2="50442"/>
                        <a14:foregroundMark x1="77022" y1="56460" x2="76671" y2="52035"/>
                        <a14:foregroundMark x1="79367" y1="51327" x2="81712" y2="56814"/>
                        <a14:foregroundMark x1="82532" y1="55398" x2="83353" y2="51681"/>
                        <a14:foregroundMark x1="86401" y1="54159" x2="86401" y2="49381"/>
                        <a14:foregroundMark x1="93787" y1="48850" x2="93435" y2="53982"/>
                        <a14:foregroundMark x1="88511" y1="53451" x2="91208" y2="53097"/>
                        <a14:foregroundMark x1="87339" y1="57522" x2="89215" y2="58407"/>
                        <a14:foregroundMark x1="72802" y1="55398" x2="73623" y2="53274"/>
                        <a14:backgroundMark x1="75264" y1="56283" x2="74678" y2="55929"/>
                        <a14:backgroundMark x1="88042" y1="52389" x2="88980" y2="51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9" y="4983713"/>
            <a:ext cx="3124200" cy="20693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2" y="5201486"/>
            <a:ext cx="3724276" cy="12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2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111" y="1797784"/>
            <a:ext cx="117062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latin typeface="Georgia" panose="02040502050405020303" pitchFamily="18" charset="0"/>
              </a:rPr>
              <a:t>Автоматизированные системы оповещения и информирования пассажиров - предоставляют пассажирам актуальную информацию о статусе и задержках рейсов, изменениях в расписании, гейтах вылета и прилета, а также ограничениях в провозе багажа.</a:t>
            </a:r>
            <a:br>
              <a:rPr lang="ru-RU" sz="2000" b="1" i="1" dirty="0">
                <a:latin typeface="Georgia" panose="02040502050405020303" pitchFamily="18" charset="0"/>
              </a:rPr>
            </a:br>
            <a:endParaRPr lang="ru-RU" sz="2000" b="1" i="1" dirty="0">
              <a:latin typeface="Georgia" panose="02040502050405020303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0" b="89977" l="9938" r="96118">
                        <a14:foregroundMark x1="66460" y1="59907" x2="37578" y2="78322"/>
                        <a14:foregroundMark x1="20342" y1="40793" x2="36025" y2="88811"/>
                        <a14:foregroundMark x1="74224" y1="55478" x2="88665" y2="87179"/>
                        <a14:foregroundMark x1="80901" y1="20280" x2="87888" y2="72960"/>
                        <a14:foregroundMark x1="87422" y1="22145" x2="89130" y2="67366"/>
                        <a14:foregroundMark x1="65217" y1="21678" x2="19099" y2="25874"/>
                        <a14:foregroundMark x1="41770" y1="20979" x2="22050" y2="22145"/>
                        <a14:foregroundMark x1="80124" y1="17949" x2="64752" y2="24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028" y="4315844"/>
            <a:ext cx="2675273" cy="17843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7255" y="3851722"/>
            <a:ext cx="61626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Автоматизированные системы оповещения и информирования пассажиров, примеры:</a:t>
            </a:r>
          </a:p>
          <a:p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Табло с информацией о прибытии и отправлении поездов, самолетов или автобусов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Звуковые оповещения.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707" b="99349" l="6658" r="95380">
                        <a14:foregroundMark x1="53533" y1="27362" x2="52310" y2="19218"/>
                        <a14:foregroundMark x1="63995" y1="34853" x2="63995" y2="29967"/>
                        <a14:foregroundMark x1="53261" y1="16612" x2="55435" y2="19870"/>
                        <a14:foregroundMark x1="69022" y1="37134" x2="68342" y2="35668"/>
                        <a14:foregroundMark x1="68342" y1="35668" x2="65761" y2="28339"/>
                        <a14:foregroundMark x1="63451" y1="28990" x2="61549" y2="37296"/>
                        <a14:foregroundMark x1="58152" y1="33550" x2="63995" y2="27036"/>
                        <a14:foregroundMark x1="58560" y1="36808" x2="63179" y2="40228"/>
                        <a14:foregroundMark x1="64402" y1="40717" x2="69158" y2="36808"/>
                        <a14:foregroundMark x1="48913" y1="22476" x2="45380" y2="17590"/>
                        <a14:foregroundMark x1="44429" y1="30130" x2="52989" y2="29153"/>
                        <a14:foregroundMark x1="51766" y1="14984" x2="44293" y2="14007"/>
                        <a14:foregroundMark x1="46196" y1="13192" x2="53533" y2="14658"/>
                        <a14:foregroundMark x1="42663" y1="14169" x2="41576" y2="14658"/>
                        <a14:foregroundMark x1="6929" y1="23127" x2="7473" y2="67264"/>
                        <a14:foregroundMark x1="48505" y1="44300" x2="47011" y2="63681"/>
                        <a14:foregroundMark x1="68478" y1="48860" x2="71060" y2="54072"/>
                        <a14:foregroundMark x1="72690" y1="50489" x2="74457" y2="57166"/>
                        <a14:foregroundMark x1="83016" y1="77036" x2="68614" y2="65472"/>
                        <a14:foregroundMark x1="74592" y1="63355" x2="90761" y2="75081"/>
                        <a14:foregroundMark x1="95380" y1="79642" x2="92120" y2="85016"/>
                        <a14:foregroundMark x1="68750" y1="64007" x2="63315" y2="75896"/>
                        <a14:foregroundMark x1="75136" y1="51466" x2="71603" y2="47720"/>
                        <a14:foregroundMark x1="75408" y1="49349" x2="70380" y2="45928"/>
                        <a14:foregroundMark x1="74049" y1="46580" x2="75815" y2="465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6643" y="4891489"/>
            <a:ext cx="2595357" cy="2165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6AB2F-E9DE-5340-6095-9E0389A5279F}"/>
              </a:ext>
            </a:extLst>
          </p:cNvPr>
          <p:cNvSpPr txBox="1"/>
          <p:nvPr/>
        </p:nvSpPr>
        <p:spPr>
          <a:xfrm>
            <a:off x="363111" y="310775"/>
            <a:ext cx="12113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Автоматизированные системы оповещения и информирования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41219910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589</Words>
  <Application>Microsoft Office PowerPoint</Application>
  <PresentationFormat>Широкоэкранный</PresentationFormat>
  <Paragraphs>71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Roboto</vt:lpstr>
      <vt:lpstr>Times New Roman</vt:lpstr>
      <vt:lpstr>Wingdings</vt:lpstr>
      <vt:lpstr>Тема Office</vt:lpstr>
      <vt:lpstr>Автоматизированные информационные системы для пассажиров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Информационные системы для пассажиров</dc:title>
  <dc:creator>Student</dc:creator>
  <cp:lastModifiedBy>Olga</cp:lastModifiedBy>
  <cp:revision>17</cp:revision>
  <dcterms:created xsi:type="dcterms:W3CDTF">2023-10-25T10:13:28Z</dcterms:created>
  <dcterms:modified xsi:type="dcterms:W3CDTF">2023-11-19T15:31:15Z</dcterms:modified>
</cp:coreProperties>
</file>